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 Black"/>
      <p:bold r:id="rId21"/>
      <p:boldItalic r:id="rId22"/>
    </p:embeddedFont>
    <p:embeddedFont>
      <p:font typeface="Robo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27" roundtripDataSignature="AMtx7mh59U3u6ZQL9ZhxlcZnXHI4lrjt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Black-boldItalic.fntdata"/><Relationship Id="rId21" Type="http://schemas.openxmlformats.org/officeDocument/2006/relationships/font" Target="fonts/RobotoBlack-bold.fnt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62a05a3c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362a05a3c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62a05a3cb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362a05a3cb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62a05a3cb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362a05a3cb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62a05a3cb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362a05a3cb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62a05a3cb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362a05a3cb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695c35281c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g3695c35281c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6.png"/><Relationship Id="rId5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0.jpg"/><Relationship Id="rId5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hyperlink" Target="mailto:tiara.bravo@broadsign.com" TargetMode="External"/><Relationship Id="rId5" Type="http://schemas.openxmlformats.org/officeDocument/2006/relationships/hyperlink" Target="mailto:rajesh.jayaraman@broadsign.com" TargetMode="External"/><Relationship Id="rId6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4.png"/><Relationship Id="rId5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hyperlink" Target="https://happydemics.com/en" TargetMode="External"/><Relationship Id="rId5" Type="http://schemas.openxmlformats.org/officeDocument/2006/relationships/hyperlink" Target="https://nativetouch.com/" TargetMode="External"/><Relationship Id="rId6" Type="http://schemas.openxmlformats.org/officeDocument/2006/relationships/hyperlink" Target="https://actv8me.com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9898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/>
          <p:nvPr/>
        </p:nvSpPr>
        <p:spPr>
          <a:xfrm>
            <a:off x="304800" y="1612950"/>
            <a:ext cx="4504200" cy="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Natural Balance - </a:t>
            </a:r>
            <a:r>
              <a:rPr lang="en" sz="27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Dog</a:t>
            </a:r>
            <a:r>
              <a:rPr b="0" i="0" lang="en" sz="2700" u="none" cap="none" strike="noStrik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 (</a:t>
            </a:r>
            <a:r>
              <a:rPr lang="en" sz="27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US</a:t>
            </a:r>
            <a:r>
              <a:rPr b="0" i="0" lang="en" sz="2700" u="none" cap="none" strike="noStrik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)</a:t>
            </a:r>
            <a:endParaRPr b="0" i="0" sz="2700" u="none" cap="none" strike="noStrike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Ethos Pet Brands</a:t>
            </a:r>
            <a:endParaRPr b="0" i="0" sz="2700" u="none" cap="none" strike="noStrike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PCR</a:t>
            </a:r>
            <a:endParaRPr b="0" i="0" sz="4000" u="none" cap="none" strike="noStrike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304799" y="3234225"/>
            <a:ext cx="222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May 5 - June 11, 2025</a:t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" name="Google Shape;5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66716" y="1248025"/>
            <a:ext cx="1563125" cy="101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06638" y="2683900"/>
            <a:ext cx="2083302" cy="55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362a05a3cb3_0_0" title="image (6).png"/>
          <p:cNvPicPr preferRelativeResize="0"/>
          <p:nvPr/>
        </p:nvPicPr>
        <p:blipFill rotWithShape="1">
          <a:blip r:embed="rId3">
            <a:alphaModFix/>
          </a:blip>
          <a:srcRect b="35417" l="0" r="0" t="36885"/>
          <a:stretch/>
        </p:blipFill>
        <p:spPr>
          <a:xfrm>
            <a:off x="8138400" y="65500"/>
            <a:ext cx="955700" cy="2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362a05a3cb3_0_0"/>
          <p:cNvSpPr txBox="1"/>
          <p:nvPr/>
        </p:nvSpPr>
        <p:spPr>
          <a:xfrm>
            <a:off x="372625" y="497273"/>
            <a:ext cx="80457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001464"/>
                </a:solidFill>
                <a:latin typeface="Roboto Black"/>
                <a:ea typeface="Roboto Black"/>
                <a:cs typeface="Roboto Black"/>
                <a:sym typeface="Roboto Black"/>
              </a:rPr>
              <a:t>Campaign</a:t>
            </a:r>
            <a:r>
              <a:rPr lang="en" sz="2600">
                <a:solidFill>
                  <a:srgbClr val="001464"/>
                </a:solidFill>
                <a:latin typeface="Roboto Black"/>
                <a:ea typeface="Roboto Black"/>
                <a:cs typeface="Roboto Black"/>
                <a:sym typeface="Roboto Black"/>
              </a:rPr>
              <a:t> POP’S (Lamar)</a:t>
            </a:r>
            <a:endParaRPr b="0" i="0" sz="2600" u="none" cap="none" strike="noStrike">
              <a:solidFill>
                <a:srgbClr val="001464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28" name="Google Shape;128;g362a05a3cb3_0_0" title="293.010022_Toledo, OH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775" y="1334075"/>
            <a:ext cx="4038600" cy="3028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362a05a3cb3_0_0" title="456.001004_Valdosta, GA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0075" y="1334075"/>
            <a:ext cx="4038600" cy="30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362a05a3cb3_0_12" title="image (6).png"/>
          <p:cNvPicPr preferRelativeResize="0"/>
          <p:nvPr/>
        </p:nvPicPr>
        <p:blipFill rotWithShape="1">
          <a:blip r:embed="rId3">
            <a:alphaModFix/>
          </a:blip>
          <a:srcRect b="35417" l="0" r="0" t="36885"/>
          <a:stretch/>
        </p:blipFill>
        <p:spPr>
          <a:xfrm>
            <a:off x="8138400" y="65500"/>
            <a:ext cx="955700" cy="2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362a05a3cb3_0_12"/>
          <p:cNvSpPr txBox="1"/>
          <p:nvPr/>
        </p:nvSpPr>
        <p:spPr>
          <a:xfrm>
            <a:off x="372625" y="497273"/>
            <a:ext cx="80457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001464"/>
                </a:solidFill>
                <a:latin typeface="Roboto Black"/>
                <a:ea typeface="Roboto Black"/>
                <a:cs typeface="Roboto Black"/>
                <a:sym typeface="Roboto Black"/>
              </a:rPr>
              <a:t>Campaign</a:t>
            </a:r>
            <a:r>
              <a:rPr lang="en" sz="2600">
                <a:solidFill>
                  <a:srgbClr val="001464"/>
                </a:solidFill>
                <a:latin typeface="Roboto Black"/>
                <a:ea typeface="Roboto Black"/>
                <a:cs typeface="Roboto Black"/>
                <a:sym typeface="Roboto Black"/>
              </a:rPr>
              <a:t> POP’S (Adams - Lansing,MI)</a:t>
            </a:r>
            <a:endParaRPr b="0" i="0" sz="2600" u="none" cap="none" strike="noStrike">
              <a:solidFill>
                <a:srgbClr val="001464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36" name="Google Shape;136;g362a05a3cb3_0_12" title="Lansing, MI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62573"/>
            <a:ext cx="8839198" cy="3137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g362a05a3cb3_0_20" title="image (6).png"/>
          <p:cNvPicPr preferRelativeResize="0"/>
          <p:nvPr/>
        </p:nvPicPr>
        <p:blipFill rotWithShape="1">
          <a:blip r:embed="rId3">
            <a:alphaModFix/>
          </a:blip>
          <a:srcRect b="35417" l="0" r="0" t="36885"/>
          <a:stretch/>
        </p:blipFill>
        <p:spPr>
          <a:xfrm>
            <a:off x="8138400" y="65500"/>
            <a:ext cx="955700" cy="2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362a05a3cb3_0_20"/>
          <p:cNvSpPr txBox="1"/>
          <p:nvPr/>
        </p:nvSpPr>
        <p:spPr>
          <a:xfrm>
            <a:off x="372625" y="497273"/>
            <a:ext cx="80457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001464"/>
                </a:solidFill>
                <a:latin typeface="Roboto Black"/>
                <a:ea typeface="Roboto Black"/>
                <a:cs typeface="Roboto Black"/>
                <a:sym typeface="Roboto Black"/>
              </a:rPr>
              <a:t>Campaign</a:t>
            </a:r>
            <a:r>
              <a:rPr lang="en" sz="2600">
                <a:solidFill>
                  <a:srgbClr val="001464"/>
                </a:solidFill>
                <a:latin typeface="Roboto Black"/>
                <a:ea typeface="Roboto Black"/>
                <a:cs typeface="Roboto Black"/>
                <a:sym typeface="Roboto Black"/>
              </a:rPr>
              <a:t> POP’S (Adams - Norfolk, VA)</a:t>
            </a:r>
            <a:endParaRPr b="0" i="0" sz="2600" u="none" cap="none" strike="noStrike">
              <a:solidFill>
                <a:srgbClr val="001464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43" name="Google Shape;143;g362a05a3cb3_0_20" title="Norfolk, VA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62573"/>
            <a:ext cx="8839198" cy="3111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g362a05a3cb3_0_26" title="image (6).png"/>
          <p:cNvPicPr preferRelativeResize="0"/>
          <p:nvPr/>
        </p:nvPicPr>
        <p:blipFill rotWithShape="1">
          <a:blip r:embed="rId3">
            <a:alphaModFix/>
          </a:blip>
          <a:srcRect b="35417" l="0" r="0" t="36885"/>
          <a:stretch/>
        </p:blipFill>
        <p:spPr>
          <a:xfrm>
            <a:off x="8138400" y="65500"/>
            <a:ext cx="955700" cy="2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362a05a3cb3_0_26"/>
          <p:cNvSpPr txBox="1"/>
          <p:nvPr/>
        </p:nvSpPr>
        <p:spPr>
          <a:xfrm>
            <a:off x="372625" y="497273"/>
            <a:ext cx="80457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001464"/>
                </a:solidFill>
                <a:latin typeface="Roboto Black"/>
                <a:ea typeface="Roboto Black"/>
                <a:cs typeface="Roboto Black"/>
                <a:sym typeface="Roboto Black"/>
              </a:rPr>
              <a:t>Campaign</a:t>
            </a:r>
            <a:r>
              <a:rPr lang="en" sz="2600">
                <a:solidFill>
                  <a:srgbClr val="001464"/>
                </a:solidFill>
                <a:latin typeface="Roboto Black"/>
                <a:ea typeface="Roboto Black"/>
                <a:cs typeface="Roboto Black"/>
                <a:sym typeface="Roboto Black"/>
              </a:rPr>
              <a:t> POP’S (Adams - Lehigh Valley, PA)</a:t>
            </a:r>
            <a:endParaRPr b="0" i="0" sz="2600" u="none" cap="none" strike="noStrike">
              <a:solidFill>
                <a:srgbClr val="001464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50" name="Google Shape;150;g362a05a3cb3_0_26" title="Lehigh Valley, PA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1186373"/>
            <a:ext cx="6805784" cy="3728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g362a05a3cb3_0_32" title="image (6).png"/>
          <p:cNvPicPr preferRelativeResize="0"/>
          <p:nvPr/>
        </p:nvPicPr>
        <p:blipFill rotWithShape="1">
          <a:blip r:embed="rId3">
            <a:alphaModFix/>
          </a:blip>
          <a:srcRect b="35417" l="0" r="0" t="36885"/>
          <a:stretch/>
        </p:blipFill>
        <p:spPr>
          <a:xfrm>
            <a:off x="8138400" y="65500"/>
            <a:ext cx="955700" cy="2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362a05a3cb3_0_32"/>
          <p:cNvSpPr txBox="1"/>
          <p:nvPr/>
        </p:nvSpPr>
        <p:spPr>
          <a:xfrm>
            <a:off x="372625" y="497273"/>
            <a:ext cx="80457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001464"/>
                </a:solidFill>
                <a:latin typeface="Roboto Black"/>
                <a:ea typeface="Roboto Black"/>
                <a:cs typeface="Roboto Black"/>
                <a:sym typeface="Roboto Black"/>
              </a:rPr>
              <a:t>Campaign</a:t>
            </a:r>
            <a:r>
              <a:rPr lang="en" sz="2600">
                <a:solidFill>
                  <a:srgbClr val="001464"/>
                </a:solidFill>
                <a:latin typeface="Roboto Black"/>
                <a:ea typeface="Roboto Black"/>
                <a:cs typeface="Roboto Black"/>
                <a:sym typeface="Roboto Black"/>
              </a:rPr>
              <a:t> POP’S (Adams - Charlotte, NC)</a:t>
            </a:r>
            <a:endParaRPr b="0" i="0" sz="2600" u="none" cap="none" strike="noStrike">
              <a:solidFill>
                <a:srgbClr val="001464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57" name="Google Shape;157;g362a05a3cb3_0_32" title="Charlotte, NC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1186373"/>
            <a:ext cx="6954047" cy="372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9898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0"/>
          <p:cNvSpPr txBox="1"/>
          <p:nvPr/>
        </p:nvSpPr>
        <p:spPr>
          <a:xfrm>
            <a:off x="638600" y="1526550"/>
            <a:ext cx="3237000" cy="20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CONTACT US</a:t>
            </a:r>
            <a:endParaRPr b="0" i="0" sz="1400" u="none" cap="none" strike="noStrike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Tiara Bravo</a:t>
            </a:r>
            <a:endParaRPr b="0" i="0" sz="1100" u="none" cap="none" strike="noStrike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Senior Account Executive</a:t>
            </a:r>
            <a:endParaRPr b="0" i="0" sz="1100" u="none" cap="none" strike="noStrike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sng" cap="none" strike="noStrike">
                <a:solidFill>
                  <a:schemeClr val="hlink"/>
                </a:solidFill>
                <a:latin typeface="Roboto Black"/>
                <a:ea typeface="Roboto Black"/>
                <a:cs typeface="Roboto Black"/>
                <a:sym typeface="Roboto Black"/>
                <a:hlinkClick r:id="rId4"/>
              </a:rPr>
              <a:t>tiara.bravo@broadsign.com</a:t>
            </a:r>
            <a:endParaRPr b="0" i="0" sz="1100" u="none" cap="none" strike="noStrike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Rajesh Jayaraman</a:t>
            </a:r>
            <a:endParaRPr b="0" i="0" sz="1100" u="none" cap="none" strike="noStrike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Programmatic Account Manager</a:t>
            </a:r>
            <a:endParaRPr b="0" i="0" sz="1100" u="none" cap="none" strike="noStrike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hlink"/>
                </a:solidFill>
                <a:latin typeface="Roboto Black"/>
                <a:ea typeface="Roboto Black"/>
                <a:cs typeface="Roboto Black"/>
                <a:sym typeface="Roboto Black"/>
                <a:hlinkClick r:id="rId5"/>
              </a:rPr>
              <a:t>rajesh.jayaraman@broadsign.com</a:t>
            </a:r>
            <a:endParaRPr b="0" i="0" sz="1100" u="none" cap="none" strike="noStrike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64" name="Google Shape;164;p10" title="broadsign_logo.png"/>
          <p:cNvPicPr preferRelativeResize="0"/>
          <p:nvPr/>
        </p:nvPicPr>
        <p:blipFill rotWithShape="1">
          <a:blip r:embed="rId6">
            <a:alphaModFix/>
          </a:blip>
          <a:srcRect b="33739" l="0" r="0" t="33917"/>
          <a:stretch/>
        </p:blipFill>
        <p:spPr>
          <a:xfrm>
            <a:off x="6623475" y="4064400"/>
            <a:ext cx="2041150" cy="66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9898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2" title="broadsign_logo.png"/>
          <p:cNvPicPr preferRelativeResize="0"/>
          <p:nvPr/>
        </p:nvPicPr>
        <p:blipFill rotWithShape="1">
          <a:blip r:embed="rId4">
            <a:alphaModFix/>
          </a:blip>
          <a:srcRect b="33739" l="0" r="0" t="33919"/>
          <a:stretch/>
        </p:blipFill>
        <p:spPr>
          <a:xfrm>
            <a:off x="8197175" y="133525"/>
            <a:ext cx="818563" cy="2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"/>
          <p:cNvSpPr txBox="1"/>
          <p:nvPr/>
        </p:nvSpPr>
        <p:spPr>
          <a:xfrm>
            <a:off x="386250" y="211125"/>
            <a:ext cx="3448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Campaign Overview</a:t>
            </a:r>
            <a:endParaRPr b="0" i="0" sz="2600" u="none" cap="none" strike="noStrike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6" name="Google Shape;66;p2"/>
          <p:cNvSpPr txBox="1"/>
          <p:nvPr/>
        </p:nvSpPr>
        <p:spPr>
          <a:xfrm>
            <a:off x="465075" y="977650"/>
            <a:ext cx="5215800" cy="3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Flight: </a:t>
            </a:r>
            <a:r>
              <a:rPr b="1" i="0" lang="en" sz="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May 5 - June 11</a:t>
            </a:r>
            <a:endParaRPr b="1" i="0" sz="9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Budget: </a:t>
            </a:r>
            <a:r>
              <a:rPr b="1" lang="en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$102,000 USD</a:t>
            </a:r>
            <a:endParaRPr b="1" i="0" sz="9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Geo: </a:t>
            </a:r>
            <a:r>
              <a:rPr b="1" lang="en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All of USA</a:t>
            </a:r>
            <a:endParaRPr b="1" i="0" sz="9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Placements: </a:t>
            </a:r>
            <a:r>
              <a:rPr b="1" i="0" lang="en" sz="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Billboards</a:t>
            </a:r>
            <a:r>
              <a:rPr b="1" lang="en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b="1" i="0" lang="en" sz="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Bus Shelters &amp; Urban Pa</a:t>
            </a:r>
            <a:r>
              <a:rPr b="1" lang="en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nels</a:t>
            </a:r>
            <a:endParaRPr b="1" i="0" sz="9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POI: </a:t>
            </a:r>
            <a:r>
              <a:rPr b="1" i="0" lang="en" sz="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Pet Smart Stores</a:t>
            </a:r>
            <a:endParaRPr b="1" i="0" sz="9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Audience: N/A</a:t>
            </a:r>
            <a:endParaRPr b="0" i="0" sz="9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Dayparting: </a:t>
            </a:r>
            <a:r>
              <a:rPr b="1" lang="en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All Days of the week / 8:00 AM to 8:00 PM</a:t>
            </a:r>
            <a:endParaRPr b="1" i="0" sz="9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Screens: </a:t>
            </a:r>
            <a:r>
              <a:rPr b="1" lang="en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6903</a:t>
            </a:r>
            <a:endParaRPr b="1" i="0" sz="9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Publisher:</a:t>
            </a:r>
            <a:r>
              <a:rPr b="1" lang="en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Branded Cities, Lamar Outdoor, Intersection, Clear Channel Outdoor, JCDecaux US, Adams Outdoor, New Tradition, Outfront, Adkom, Volta Media, A Shell Brand, Pacific Outdoor Advertising, WOW Media, Orange Barrel Media, Liquid Group, Corner Media, The Great Outdoor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Impressions Served:</a:t>
            </a:r>
            <a:r>
              <a:rPr b="1" lang="en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12,443,939</a:t>
            </a:r>
            <a:endParaRPr b="1"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eCPM: </a:t>
            </a:r>
            <a:r>
              <a:rPr b="1" lang="en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$8.19</a:t>
            </a:r>
            <a:endParaRPr b="1"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Spend: </a:t>
            </a:r>
            <a:r>
              <a:rPr b="1" lang="en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$101,941.84 USD</a:t>
            </a:r>
            <a:endParaRPr b="1"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" name="Google Shape;67;p2" title="MB-dOOH-S2-640x640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2299" y="1160225"/>
            <a:ext cx="2849301" cy="284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g3695c35281c_1_3" title="image (6).png"/>
          <p:cNvPicPr preferRelativeResize="0"/>
          <p:nvPr/>
        </p:nvPicPr>
        <p:blipFill rotWithShape="1">
          <a:blip r:embed="rId3">
            <a:alphaModFix/>
          </a:blip>
          <a:srcRect b="35417" l="0" r="0" t="36885"/>
          <a:stretch/>
        </p:blipFill>
        <p:spPr>
          <a:xfrm>
            <a:off x="8138400" y="65500"/>
            <a:ext cx="955700" cy="2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g3695c35281c_1_3"/>
          <p:cNvSpPr txBox="1"/>
          <p:nvPr/>
        </p:nvSpPr>
        <p:spPr>
          <a:xfrm>
            <a:off x="372625" y="497273"/>
            <a:ext cx="80457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001464"/>
                </a:solidFill>
                <a:latin typeface="Roboto Black"/>
                <a:ea typeface="Roboto Black"/>
                <a:cs typeface="Roboto Black"/>
                <a:sym typeface="Roboto Black"/>
              </a:rPr>
              <a:t>Venue Type Breakdown</a:t>
            </a:r>
            <a:endParaRPr b="0" i="0" sz="2600" u="none" cap="none" strike="noStrike">
              <a:solidFill>
                <a:srgbClr val="001464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74" name="Google Shape;74;g3695c35281c_1_3" title="Screenshot 2025-06-26 at 2.43.30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300" y="1511500"/>
            <a:ext cx="4537949" cy="2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g3695c35281c_1_3" title="Screenshot 2025-06-26 at 2.54.26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3625" y="1438082"/>
            <a:ext cx="4206875" cy="2259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4" title="image (6).png"/>
          <p:cNvPicPr preferRelativeResize="0"/>
          <p:nvPr/>
        </p:nvPicPr>
        <p:blipFill rotWithShape="1">
          <a:blip r:embed="rId3">
            <a:alphaModFix/>
          </a:blip>
          <a:srcRect b="35417" l="0" r="0" t="36885"/>
          <a:stretch/>
        </p:blipFill>
        <p:spPr>
          <a:xfrm>
            <a:off x="8138400" y="65500"/>
            <a:ext cx="955700" cy="2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4"/>
          <p:cNvSpPr txBox="1"/>
          <p:nvPr/>
        </p:nvSpPr>
        <p:spPr>
          <a:xfrm>
            <a:off x="372625" y="497273"/>
            <a:ext cx="80457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001464"/>
                </a:solidFill>
                <a:latin typeface="Roboto Black"/>
                <a:ea typeface="Roboto Black"/>
                <a:cs typeface="Roboto Black"/>
                <a:sym typeface="Roboto Black"/>
              </a:rPr>
              <a:t>Market (by </a:t>
            </a:r>
            <a:r>
              <a:rPr lang="en" sz="2600">
                <a:solidFill>
                  <a:srgbClr val="001464"/>
                </a:solidFill>
                <a:latin typeface="Roboto Black"/>
                <a:ea typeface="Roboto Black"/>
                <a:cs typeface="Roboto Black"/>
                <a:sym typeface="Roboto Black"/>
              </a:rPr>
              <a:t>DMA</a:t>
            </a:r>
            <a:r>
              <a:rPr b="0" i="0" lang="en" sz="2600" u="none" cap="none" strike="noStrike">
                <a:solidFill>
                  <a:srgbClr val="001464"/>
                </a:solidFill>
                <a:latin typeface="Roboto Black"/>
                <a:ea typeface="Roboto Black"/>
                <a:cs typeface="Roboto Black"/>
                <a:sym typeface="Roboto Black"/>
              </a:rPr>
              <a:t>) Breakdown</a:t>
            </a:r>
            <a:endParaRPr b="0" i="0" sz="2600" u="none" cap="none" strike="noStrike">
              <a:solidFill>
                <a:srgbClr val="001464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82" name="Google Shape;82;p4" title="Picture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262573"/>
            <a:ext cx="4408632" cy="3702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4" title="Picture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7700" y="1262575"/>
            <a:ext cx="3676024" cy="3728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5" title="image (6).png"/>
          <p:cNvPicPr preferRelativeResize="0"/>
          <p:nvPr/>
        </p:nvPicPr>
        <p:blipFill rotWithShape="1">
          <a:blip r:embed="rId3">
            <a:alphaModFix/>
          </a:blip>
          <a:srcRect b="35417" l="0" r="0" t="36885"/>
          <a:stretch/>
        </p:blipFill>
        <p:spPr>
          <a:xfrm>
            <a:off x="8138400" y="65500"/>
            <a:ext cx="955700" cy="2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5"/>
          <p:cNvSpPr txBox="1"/>
          <p:nvPr/>
        </p:nvSpPr>
        <p:spPr>
          <a:xfrm>
            <a:off x="372625" y="497273"/>
            <a:ext cx="80457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001464"/>
                </a:solidFill>
                <a:latin typeface="Roboto Black"/>
                <a:ea typeface="Roboto Black"/>
                <a:cs typeface="Roboto Black"/>
                <a:sym typeface="Roboto Black"/>
              </a:rPr>
              <a:t>Publisher Breakdown by Impressions</a:t>
            </a:r>
            <a:endParaRPr b="0" i="0" sz="2600" u="none" cap="none" strike="noStrike">
              <a:solidFill>
                <a:srgbClr val="001464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90" name="Google Shape;90;p5" title="Picture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186373"/>
            <a:ext cx="8246246" cy="3728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6" title="image (6).png"/>
          <p:cNvPicPr preferRelativeResize="0"/>
          <p:nvPr/>
        </p:nvPicPr>
        <p:blipFill rotWithShape="1">
          <a:blip r:embed="rId3">
            <a:alphaModFix/>
          </a:blip>
          <a:srcRect b="35417" l="0" r="0" t="36885"/>
          <a:stretch/>
        </p:blipFill>
        <p:spPr>
          <a:xfrm>
            <a:off x="8138400" y="65500"/>
            <a:ext cx="955700" cy="2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6"/>
          <p:cNvSpPr txBox="1"/>
          <p:nvPr/>
        </p:nvSpPr>
        <p:spPr>
          <a:xfrm>
            <a:off x="372625" y="497273"/>
            <a:ext cx="80457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001464"/>
                </a:solidFill>
                <a:latin typeface="Roboto Black"/>
                <a:ea typeface="Roboto Black"/>
                <a:cs typeface="Roboto Black"/>
                <a:sym typeface="Roboto Black"/>
              </a:rPr>
              <a:t>Delivery Insights</a:t>
            </a:r>
            <a:endParaRPr b="0" i="0" sz="2600" u="none" cap="none" strike="noStrike">
              <a:solidFill>
                <a:srgbClr val="001464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97" name="Google Shape;97;p6"/>
          <p:cNvSpPr txBox="1"/>
          <p:nvPr/>
        </p:nvSpPr>
        <p:spPr>
          <a:xfrm>
            <a:off x="746575" y="1110175"/>
            <a:ext cx="7297800" cy="3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1464"/>
              </a:buClr>
              <a:buSzPts val="1000"/>
              <a:buFont typeface="Roboto"/>
              <a:buChar char="●"/>
            </a:pPr>
            <a:r>
              <a:rPr b="0" i="0" lang="en" sz="1000" u="none" cap="none" strike="noStrike">
                <a:solidFill>
                  <a:srgbClr val="00146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campaign finished at 99.</a:t>
            </a:r>
            <a:r>
              <a:rPr lang="en" sz="1000">
                <a:solidFill>
                  <a:srgbClr val="00146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9</a:t>
            </a:r>
            <a:r>
              <a:rPr b="0" i="0" lang="en" sz="1000" u="none" cap="none" strike="noStrike">
                <a:solidFill>
                  <a:srgbClr val="00146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%, delivering </a:t>
            </a:r>
            <a:r>
              <a:rPr lang="en" sz="1000">
                <a:solidFill>
                  <a:srgbClr val="00146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12,443,939</a:t>
            </a:r>
            <a:r>
              <a:rPr b="0" i="0" lang="en" sz="1000" u="none" cap="none" strike="noStrike">
                <a:solidFill>
                  <a:srgbClr val="00146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impressions for an overall eCPM of $</a:t>
            </a:r>
            <a:r>
              <a:rPr lang="en" sz="1000">
                <a:solidFill>
                  <a:srgbClr val="00146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8.19</a:t>
            </a:r>
            <a:r>
              <a:rPr b="0" i="0" lang="en" sz="1000" u="none" cap="none" strike="noStrike">
                <a:solidFill>
                  <a:srgbClr val="00146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. </a:t>
            </a:r>
            <a:endParaRPr b="0" i="0" sz="1000" u="none" cap="none" strike="noStrike">
              <a:solidFill>
                <a:srgbClr val="00146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FF00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1464"/>
              </a:buClr>
              <a:buSzPts val="1000"/>
              <a:buFont typeface="Roboto"/>
              <a:buChar char="●"/>
            </a:pPr>
            <a:r>
              <a:rPr b="0" i="0" lang="en" sz="1000" u="none" cap="none" strike="noStrike">
                <a:solidFill>
                  <a:srgbClr val="00146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top 5 </a:t>
            </a:r>
            <a:r>
              <a:rPr lang="en" sz="1000">
                <a:solidFill>
                  <a:srgbClr val="00146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DMA’s</a:t>
            </a:r>
            <a:r>
              <a:rPr b="0" i="0" lang="en" sz="1000" u="none" cap="none" strike="noStrike">
                <a:solidFill>
                  <a:srgbClr val="00146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in spend were Orlando</a:t>
            </a:r>
            <a:r>
              <a:rPr lang="en" sz="1000">
                <a:solidFill>
                  <a:srgbClr val="00146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-</a:t>
            </a:r>
            <a:r>
              <a:rPr b="0" i="0" lang="en" sz="1000" u="none" cap="none" strike="noStrike">
                <a:solidFill>
                  <a:srgbClr val="00146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Daytona Beach</a:t>
            </a:r>
            <a:r>
              <a:rPr lang="en" sz="1000">
                <a:solidFill>
                  <a:srgbClr val="00146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-</a:t>
            </a:r>
            <a:r>
              <a:rPr b="0" i="0" lang="en" sz="1000" u="none" cap="none" strike="noStrike">
                <a:solidFill>
                  <a:srgbClr val="00146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Melbourne, New York, Tampa</a:t>
            </a:r>
            <a:r>
              <a:rPr lang="en" sz="1000">
                <a:solidFill>
                  <a:srgbClr val="00146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-</a:t>
            </a:r>
            <a:r>
              <a:rPr b="0" i="0" lang="en" sz="1000" u="none" cap="none" strike="noStrike">
                <a:solidFill>
                  <a:srgbClr val="00146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St Petersburg</a:t>
            </a:r>
            <a:r>
              <a:rPr lang="en" sz="1000">
                <a:solidFill>
                  <a:srgbClr val="00146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b="0" i="0" lang="en" sz="1000" u="none" cap="none" strike="noStrike">
                <a:solidFill>
                  <a:srgbClr val="00146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Sarasota, Miami</a:t>
            </a:r>
            <a:r>
              <a:rPr lang="en" sz="1000">
                <a:solidFill>
                  <a:srgbClr val="00146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-</a:t>
            </a:r>
            <a:r>
              <a:rPr b="0" i="0" lang="en" sz="1000" u="none" cap="none" strike="noStrike">
                <a:solidFill>
                  <a:srgbClr val="00146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Ft Lauderdale, Los Angeles</a:t>
            </a:r>
            <a:r>
              <a:rPr lang="en" sz="1000">
                <a:solidFill>
                  <a:srgbClr val="00146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b="0" i="0" lang="en" sz="1000" u="none" cap="none" strike="noStrike">
                <a:solidFill>
                  <a:srgbClr val="00146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These </a:t>
            </a:r>
            <a:r>
              <a:rPr lang="en" sz="1000">
                <a:solidFill>
                  <a:srgbClr val="00146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DMA’s</a:t>
            </a:r>
            <a:r>
              <a:rPr b="0" i="0" lang="en" sz="1000" u="none" cap="none" strike="noStrike">
                <a:solidFill>
                  <a:srgbClr val="00146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were also the top 5 in delivered impressions.</a:t>
            </a:r>
            <a:endParaRPr b="0" i="0" sz="1000" u="none" cap="none" strike="noStrike">
              <a:solidFill>
                <a:srgbClr val="00146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00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 </a:t>
            </a:r>
            <a:endParaRPr b="0" i="0" sz="1200" u="none" cap="none" strike="noStrike">
              <a:solidFill>
                <a:srgbClr val="FF00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65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00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65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00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marR="0" rtl="0" algn="l">
              <a:lnSpc>
                <a:spcPct val="165600"/>
              </a:lnSpc>
              <a:spcBef>
                <a:spcPts val="0"/>
              </a:spcBef>
              <a:spcAft>
                <a:spcPts val="0"/>
              </a:spcAft>
              <a:buClr>
                <a:srgbClr val="001464"/>
              </a:buClr>
              <a:buSzPts val="1000"/>
              <a:buFont typeface="Roboto"/>
              <a:buChar char="●"/>
            </a:pPr>
            <a:r>
              <a:rPr b="0" i="0" lang="en" sz="1000" u="none" cap="none" strike="noStrike">
                <a:solidFill>
                  <a:srgbClr val="00146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top location with the most impressions delivered was</a:t>
            </a:r>
            <a:r>
              <a:rPr lang="en" sz="1000">
                <a:solidFill>
                  <a:srgbClr val="00146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Butte-Bozeman, MT (I-90 N/L @ MP 296.5 F/E #2)</a:t>
            </a:r>
            <a:r>
              <a:rPr b="0" i="0" lang="en" sz="1000" u="none" cap="none" strike="noStrike">
                <a:solidFill>
                  <a:srgbClr val="00146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, followed by </a:t>
            </a:r>
            <a:r>
              <a:rPr lang="en" sz="1000">
                <a:solidFill>
                  <a:srgbClr val="00146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1470 Kleppe Lane (Sparks, NV)</a:t>
            </a:r>
            <a:r>
              <a:rPr b="0" i="0" lang="en" sz="1000" u="none" cap="none" strike="noStrike">
                <a:solidFill>
                  <a:srgbClr val="00146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, and </a:t>
            </a:r>
            <a:r>
              <a:rPr lang="en" sz="1000">
                <a:solidFill>
                  <a:srgbClr val="00146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Orlando-Daytona Beach-Melbourne, FL (ORL005884).</a:t>
            </a:r>
            <a:endParaRPr sz="1000">
              <a:solidFill>
                <a:srgbClr val="00146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marR="0" rtl="0" algn="l">
              <a:lnSpc>
                <a:spcPct val="165600"/>
              </a:lnSpc>
              <a:spcBef>
                <a:spcPts val="0"/>
              </a:spcBef>
              <a:spcAft>
                <a:spcPts val="0"/>
              </a:spcAft>
              <a:buClr>
                <a:srgbClr val="001464"/>
              </a:buClr>
              <a:buSzPts val="1000"/>
              <a:buFont typeface="Roboto"/>
              <a:buChar char="●"/>
            </a:pPr>
            <a:r>
              <a:rPr b="0" i="0" lang="en" sz="1000" u="none" cap="none" strike="noStrike">
                <a:solidFill>
                  <a:srgbClr val="00146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Of the 5 publishers on the plan, </a:t>
            </a:r>
            <a:r>
              <a:rPr lang="en" sz="1000">
                <a:solidFill>
                  <a:srgbClr val="00146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Lamar Outdoor</a:t>
            </a:r>
            <a:r>
              <a:rPr b="0" i="0" lang="en" sz="1000" u="none" cap="none" strike="noStrike">
                <a:solidFill>
                  <a:srgbClr val="00146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served the most impression at 4</a:t>
            </a:r>
            <a:r>
              <a:rPr lang="en" sz="1000">
                <a:solidFill>
                  <a:srgbClr val="00146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0" i="0" lang="en" sz="1000" u="none" cap="none" strike="noStrike">
                <a:solidFill>
                  <a:srgbClr val="00146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%, with </a:t>
            </a:r>
            <a:r>
              <a:rPr lang="en" sz="1000">
                <a:solidFill>
                  <a:srgbClr val="00146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Clear Channel Outdoor </a:t>
            </a:r>
            <a:r>
              <a:rPr b="0" i="0" lang="en" sz="1000" u="none" cap="none" strike="noStrike">
                <a:solidFill>
                  <a:srgbClr val="00146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at the number 2 spot with </a:t>
            </a:r>
            <a:r>
              <a:rPr lang="en" sz="1000">
                <a:solidFill>
                  <a:srgbClr val="00146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19</a:t>
            </a:r>
            <a:r>
              <a:rPr b="0" i="0" lang="en" sz="1000" u="none" cap="none" strike="noStrike">
                <a:solidFill>
                  <a:srgbClr val="00146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%. </a:t>
            </a:r>
            <a:r>
              <a:rPr lang="en" sz="1000">
                <a:solidFill>
                  <a:srgbClr val="00146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Adkom</a:t>
            </a:r>
            <a:r>
              <a:rPr b="0" i="0" lang="en" sz="1000" u="none" cap="none" strike="noStrike">
                <a:solidFill>
                  <a:srgbClr val="00146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1000">
                <a:solidFill>
                  <a:srgbClr val="00146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Outfront</a:t>
            </a:r>
            <a:r>
              <a:rPr b="0" i="0" lang="en" sz="1000" u="none" cap="none" strike="noStrike">
                <a:solidFill>
                  <a:srgbClr val="00146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both finished at 1</a:t>
            </a:r>
            <a:r>
              <a:rPr lang="en" sz="1000">
                <a:solidFill>
                  <a:srgbClr val="00146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b="0" i="0" lang="en" sz="1000" u="none" cap="none" strike="noStrike">
                <a:solidFill>
                  <a:srgbClr val="00146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% and 13% of the impression delivered, and </a:t>
            </a:r>
            <a:r>
              <a:rPr lang="en" sz="1000">
                <a:solidFill>
                  <a:srgbClr val="00146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JCDecaux US, Adams &amp; Orange Barrel Media with 2.5</a:t>
            </a:r>
            <a:r>
              <a:rPr b="0" i="0" lang="en" sz="1000" u="none" cap="none" strike="noStrike">
                <a:solidFill>
                  <a:srgbClr val="00146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% each. </a:t>
            </a:r>
            <a:r>
              <a:rPr b="0" i="0" lang="en" sz="1100" u="none" cap="none" strike="noStrike">
                <a:solidFill>
                  <a:srgbClr val="00146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100" u="none" cap="none" strike="noStrike">
              <a:solidFill>
                <a:srgbClr val="00146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1464"/>
              </a:buClr>
              <a:buSzPts val="1000"/>
              <a:buFont typeface="Roboto"/>
              <a:buChar char="●"/>
            </a:pPr>
            <a:r>
              <a:rPr b="0" i="0" lang="en" sz="1000" u="none" cap="none" strike="noStrike">
                <a:solidFill>
                  <a:srgbClr val="00146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Outdoor Billboards took </a:t>
            </a:r>
            <a:r>
              <a:rPr lang="en" sz="1000">
                <a:solidFill>
                  <a:srgbClr val="00146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91</a:t>
            </a:r>
            <a:r>
              <a:rPr b="0" i="0" lang="en" sz="1000" u="none" cap="none" strike="noStrike">
                <a:solidFill>
                  <a:srgbClr val="00146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% of the total delivered impressions, </a:t>
            </a:r>
            <a:r>
              <a:rPr lang="en" sz="1000">
                <a:solidFill>
                  <a:srgbClr val="00146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urban panels with 7%</a:t>
            </a:r>
            <a:r>
              <a:rPr b="0" i="0" lang="en" sz="1000" u="none" cap="none" strike="noStrike">
                <a:solidFill>
                  <a:srgbClr val="00146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and Bus Shelters finished with 2%. </a:t>
            </a:r>
            <a:endParaRPr b="0" i="0" sz="1200" u="none" cap="none" strike="noStrike">
              <a:solidFill>
                <a:srgbClr val="0014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6" title="Screenshot 2025-06-26 at 4.57.38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1424" y="2045074"/>
            <a:ext cx="3309922" cy="8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6" title="Screenshot 2025-06-26 at 5.02.14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4450" y="2031350"/>
            <a:ext cx="3309926" cy="89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7" title="image (6).png"/>
          <p:cNvPicPr preferRelativeResize="0"/>
          <p:nvPr/>
        </p:nvPicPr>
        <p:blipFill rotWithShape="1">
          <a:blip r:embed="rId3">
            <a:alphaModFix/>
          </a:blip>
          <a:srcRect b="35417" l="0" r="0" t="36885"/>
          <a:stretch/>
        </p:blipFill>
        <p:spPr>
          <a:xfrm>
            <a:off x="8138400" y="65500"/>
            <a:ext cx="955700" cy="2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7"/>
          <p:cNvSpPr txBox="1"/>
          <p:nvPr/>
        </p:nvSpPr>
        <p:spPr>
          <a:xfrm>
            <a:off x="372625" y="497273"/>
            <a:ext cx="80457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001464"/>
                </a:solidFill>
                <a:latin typeface="Roboto Black"/>
                <a:ea typeface="Roboto Black"/>
                <a:cs typeface="Roboto Black"/>
                <a:sym typeface="Roboto Black"/>
              </a:rPr>
              <a:t>Recommendations for Future Buys</a:t>
            </a:r>
            <a:endParaRPr b="0" i="0" sz="2600" u="none" cap="none" strike="noStrike">
              <a:solidFill>
                <a:srgbClr val="001464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06" name="Google Shape;106;p7"/>
          <p:cNvSpPr txBox="1"/>
          <p:nvPr/>
        </p:nvSpPr>
        <p:spPr>
          <a:xfrm>
            <a:off x="765925" y="1260325"/>
            <a:ext cx="72591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1464"/>
                </a:solidFill>
                <a:latin typeface="Roboto"/>
                <a:ea typeface="Roboto"/>
                <a:cs typeface="Roboto"/>
                <a:sym typeface="Roboto"/>
              </a:rPr>
              <a:t>Consider measurement tactics like a Brand Lift Study survey to showcase the effectiveness of a campaign. Broadsign partners up with </a:t>
            </a:r>
            <a:r>
              <a:rPr b="0" i="0" lang="en" sz="1400" u="sng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Happydemics</a:t>
            </a:r>
            <a:r>
              <a:rPr b="0" i="0" lang="en" sz="1400" u="none" cap="none" strike="noStrike">
                <a:solidFill>
                  <a:srgbClr val="001464"/>
                </a:solidFill>
                <a:latin typeface="Roboto"/>
                <a:ea typeface="Roboto"/>
                <a:cs typeface="Roboto"/>
                <a:sym typeface="Roboto"/>
              </a:rPr>
              <a:t> to measure impact, optimize performance, and boost uplift.</a:t>
            </a:r>
            <a:endParaRPr b="0" i="0" sz="1400" u="none" cap="none" strike="noStrike">
              <a:solidFill>
                <a:srgbClr val="00146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146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1464"/>
                </a:solidFill>
                <a:latin typeface="Roboto"/>
                <a:ea typeface="Roboto"/>
                <a:cs typeface="Roboto"/>
                <a:sym typeface="Roboto"/>
              </a:rPr>
              <a:t>Follow your audience throughout the day by leveraging mobile retargeting strategies to measure and highlight engagement. Broadsign partners with </a:t>
            </a:r>
            <a:r>
              <a:rPr b="0" i="0" lang="en" sz="1400" u="sng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Native Touch</a:t>
            </a:r>
            <a:r>
              <a:rPr b="0" i="0" lang="en" sz="1400" u="none" cap="none" strike="noStrike">
                <a:solidFill>
                  <a:srgbClr val="001464"/>
                </a:solidFill>
                <a:latin typeface="Roboto"/>
                <a:ea typeface="Roboto"/>
                <a:cs typeface="Roboto"/>
                <a:sym typeface="Roboto"/>
              </a:rPr>
              <a:t> to track audience exposed to the DOOH campaign and retarget mobile devices to increase web traffic and continue the story.  </a:t>
            </a:r>
            <a:endParaRPr b="0" i="0" sz="1400" u="none" cap="none" strike="noStrike">
              <a:solidFill>
                <a:srgbClr val="00146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146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1464"/>
                </a:solidFill>
                <a:latin typeface="Roboto"/>
                <a:ea typeface="Roboto"/>
                <a:cs typeface="Roboto"/>
                <a:sym typeface="Roboto"/>
              </a:rPr>
              <a:t>With our partners at </a:t>
            </a:r>
            <a:r>
              <a:rPr b="0" i="0" lang="en" sz="1400" u="sng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actv8me</a:t>
            </a:r>
            <a:r>
              <a:rPr b="0" i="0" lang="en" sz="1400" u="none" cap="none" strike="noStrike">
                <a:solidFill>
                  <a:srgbClr val="001464"/>
                </a:solidFill>
                <a:latin typeface="Roboto"/>
                <a:ea typeface="Roboto"/>
                <a:cs typeface="Roboto"/>
                <a:sym typeface="Roboto"/>
              </a:rPr>
              <a:t>, we can leverage advanced QR codes tactics that can further the messaging and keep audiences engaged. </a:t>
            </a:r>
            <a:endParaRPr b="0" i="0" sz="1400" u="none" cap="none" strike="noStrike">
              <a:solidFill>
                <a:srgbClr val="00146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146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1464"/>
                </a:solidFill>
                <a:latin typeface="Roboto"/>
                <a:ea typeface="Roboto"/>
                <a:cs typeface="Roboto"/>
                <a:sym typeface="Roboto"/>
              </a:rPr>
              <a:t>Weather triggers can be a great way to drive creatives that align with your brand’s objectives. For example, we can program ads to only play when the temperature is below 40°F, or play creative A when cloudy or raining, and play creative B when sunny and above 70°F.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8" title="image (6).png"/>
          <p:cNvPicPr preferRelativeResize="0"/>
          <p:nvPr/>
        </p:nvPicPr>
        <p:blipFill rotWithShape="1">
          <a:blip r:embed="rId3">
            <a:alphaModFix/>
          </a:blip>
          <a:srcRect b="35417" l="0" r="0" t="36885"/>
          <a:stretch/>
        </p:blipFill>
        <p:spPr>
          <a:xfrm>
            <a:off x="8138400" y="65500"/>
            <a:ext cx="955700" cy="2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8"/>
          <p:cNvSpPr txBox="1"/>
          <p:nvPr/>
        </p:nvSpPr>
        <p:spPr>
          <a:xfrm>
            <a:off x="372625" y="497273"/>
            <a:ext cx="80457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001464"/>
                </a:solidFill>
                <a:latin typeface="Roboto Black"/>
                <a:ea typeface="Roboto Black"/>
                <a:cs typeface="Roboto Black"/>
                <a:sym typeface="Roboto Black"/>
              </a:rPr>
              <a:t>Campaign Mocks</a:t>
            </a:r>
            <a:endParaRPr b="0" i="0" sz="2600" u="none" cap="none" strike="noStrike">
              <a:solidFill>
                <a:srgbClr val="001464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13" name="Google Shape;113;p8" title="1732211710461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650" y="1352900"/>
            <a:ext cx="4044902" cy="285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8" title="1741023396572 (1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6350" y="1352900"/>
            <a:ext cx="4172851" cy="285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9" title="image (6).png"/>
          <p:cNvPicPr preferRelativeResize="0"/>
          <p:nvPr/>
        </p:nvPicPr>
        <p:blipFill rotWithShape="1">
          <a:blip r:embed="rId3">
            <a:alphaModFix/>
          </a:blip>
          <a:srcRect b="35417" l="0" r="0" t="36885"/>
          <a:stretch/>
        </p:blipFill>
        <p:spPr>
          <a:xfrm>
            <a:off x="8138400" y="65500"/>
            <a:ext cx="955700" cy="2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9"/>
          <p:cNvSpPr txBox="1"/>
          <p:nvPr/>
        </p:nvSpPr>
        <p:spPr>
          <a:xfrm>
            <a:off x="372625" y="497273"/>
            <a:ext cx="80457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001464"/>
                </a:solidFill>
                <a:latin typeface="Roboto Black"/>
                <a:ea typeface="Roboto Black"/>
                <a:cs typeface="Roboto Black"/>
                <a:sym typeface="Roboto Black"/>
              </a:rPr>
              <a:t>Campaign Mocks</a:t>
            </a:r>
            <a:endParaRPr b="0" i="0" sz="2600" u="none" cap="none" strike="noStrike">
              <a:solidFill>
                <a:srgbClr val="001464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21" name="Google Shape;121;p9" title="171379716825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200" y="1110173"/>
            <a:ext cx="5592789" cy="372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